
<file path=[Content_Types].xml><?xml version="1.0" encoding="utf-8"?>
<Types xmlns="http://schemas.openxmlformats.org/package/2006/content-types">
  <Default ContentType="image/jpeg" Extension="jpg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strictFirstAndLastChars="0" saveSubsetFonts="1">
  <p:sldMasterIdLst>
    <p:sldMasterId id="2147483667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</p:sldIdLst>
  <p:sldSz cy="68580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18" Type="http://schemas.openxmlformats.org/officeDocument/2006/relationships/slide" Target="slides/slide14.xml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1143308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t/>
            </a:r>
            <a:endParaRPr/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Add dept and funding info (Boeing), see other title slides for an example (ray)</a:t>
            </a:r>
          </a:p>
          <a:p>
            <a:pPr indent="0" lvl="0" marL="0" marR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Shape 25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54" name="Shape 25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66" name="Shape 26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76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78" name="Shape 27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main takeaway----the sweeping motion is important since it seem to set up more coherent streamwise vortices!!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84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Shape 285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86" name="Shape 286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Dr. Rene Woszidlo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main takeaway----the sweeping motion is important since it seem to set up more coherent streamwise vortices!!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92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Shape 293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94" name="Shape 294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What is the main takeaway----the sweeping motion is important since it seem to set up more coherent streamwise vortices!!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You need to cite these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80" name="Shape 180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cite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Nice, but have more----could be a good motivation slide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Shape 19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193" name="Shape 19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42900" lvl="0" marL="457200" marR="0" rtl="0" algn="l"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100000"/>
              <a:buFont typeface="Verdana"/>
              <a:buChar char="●"/>
            </a:pPr>
            <a:r>
              <a:rPr b="0" i="0" lang="en" sz="18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rPr>
              <a:t>Need to cite</a:t>
            </a:r>
          </a:p>
          <a:p>
            <a:pPr indent="-342900" lvl="0" marL="457200" marR="0" rtl="0" algn="l">
              <a:spcBef>
                <a:spcPts val="800"/>
              </a:spcBef>
              <a:buClr>
                <a:srgbClr val="6F868D"/>
              </a:buClr>
              <a:buSzPct val="100000"/>
              <a:buFont typeface="Verdana"/>
              <a:buChar char="●"/>
            </a:pPr>
            <a:r>
              <a:rPr b="0" i="0" lang="en" sz="18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rPr>
              <a:t>Create a SW file with plane of PIV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03" name="Shape 203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Take time to explain, see scitech ppt for info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0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12" name="Shape 21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Shape 220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21" name="Shape 221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cite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Need to explain where this is on the model, a picture of the actuators would be nice, we have some from other ppts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30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32" name="Shape 23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t/>
            </a:r>
            <a:endParaRPr b="0" i="0" sz="1100" u="none" cap="none" strike="noStrik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Shape 241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242" name="Shape 242"/>
          <p:cNvSpPr txBox="1"/>
          <p:nvPr>
            <p:ph idx="1" type="body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Cite david’s paper, what do these variables mean??? Must explain to audience</a:t>
            </a:r>
          </a:p>
          <a:p>
            <a:pPr indent="0" lvl="0" marL="0" marR="0" rtl="0" algn="l">
              <a:spcBef>
                <a:spcPts val="0"/>
              </a:spcBef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1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will need to explain these curves a lot! Need to explain all these parameters.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03.png"/><Relationship Id="rId3" Type="http://schemas.openxmlformats.org/officeDocument/2006/relationships/image" Target="../media/image04.png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/>
          <p:nvPr>
            <p:ph type="ctrTitle"/>
          </p:nvPr>
        </p:nvSpPr>
        <p:spPr>
          <a:xfrm>
            <a:off x="685800" y="685800"/>
            <a:ext cx="77724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32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" name="Shape 16"/>
          <p:cNvSpPr txBox="1"/>
          <p:nvPr>
            <p:ph idx="1" type="subTitle"/>
          </p:nvPr>
        </p:nvSpPr>
        <p:spPr>
          <a:xfrm>
            <a:off x="1371600" y="34290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ctr">
              <a:spcBef>
                <a:spcPts val="400"/>
              </a:spcBef>
              <a:buClr>
                <a:srgbClr val="888888"/>
              </a:buClr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" name="Shape 1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fourObj">
  <p:cSld name="1_Title and 4 Content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74" name="Shape 74"/>
          <p:cNvSpPr txBox="1"/>
          <p:nvPr>
            <p:ph type="title"/>
          </p:nvPr>
        </p:nvSpPr>
        <p:spPr>
          <a:xfrm>
            <a:off x="685800" y="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685800" y="381000"/>
            <a:ext cx="3810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648200" y="381000"/>
            <a:ext cx="3810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3" type="body"/>
          </p:nvPr>
        </p:nvSpPr>
        <p:spPr>
          <a:xfrm>
            <a:off x="685800" y="3657600"/>
            <a:ext cx="3810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4" type="body"/>
          </p:nvPr>
        </p:nvSpPr>
        <p:spPr>
          <a:xfrm>
            <a:off x="4648200" y="3657600"/>
            <a:ext cx="3810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itle and 4 Content"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/>
          <p:nvPr/>
        </p:nvSpPr>
        <p:spPr>
          <a:xfrm>
            <a:off x="381000" y="2982913"/>
            <a:ext cx="107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Baseline</a:t>
            </a:r>
          </a:p>
        </p:txBody>
      </p:sp>
      <p:sp>
        <p:nvSpPr>
          <p:cNvPr id="81" name="Shape 81"/>
          <p:cNvSpPr txBox="1"/>
          <p:nvPr/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2" name="Shape 82"/>
          <p:cNvSpPr txBox="1"/>
          <p:nvPr>
            <p:ph type="title"/>
          </p:nvPr>
        </p:nvSpPr>
        <p:spPr>
          <a:xfrm>
            <a:off x="685800" y="0"/>
            <a:ext cx="7772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3" name="Shape 83"/>
          <p:cNvSpPr txBox="1"/>
          <p:nvPr>
            <p:ph idx="1" type="body"/>
          </p:nvPr>
        </p:nvSpPr>
        <p:spPr>
          <a:xfrm>
            <a:off x="0" y="533400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2" type="body"/>
          </p:nvPr>
        </p:nvSpPr>
        <p:spPr>
          <a:xfrm>
            <a:off x="4572000" y="1828800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3" type="body"/>
          </p:nvPr>
        </p:nvSpPr>
        <p:spPr>
          <a:xfrm>
            <a:off x="0" y="3581400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4_Title and 4 Content"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/>
          <p:nvPr/>
        </p:nvSpPr>
        <p:spPr>
          <a:xfrm>
            <a:off x="381000" y="2982913"/>
            <a:ext cx="1070100" cy="369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SzPct val="25000"/>
              <a:buNone/>
            </a:pPr>
            <a:r>
              <a:rPr lang="en" sz="18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Baseline</a:t>
            </a:r>
          </a:p>
        </p:txBody>
      </p:sp>
      <p:sp>
        <p:nvSpPr>
          <p:cNvPr id="88" name="Shape 88"/>
          <p:cNvSpPr txBox="1"/>
          <p:nvPr/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89" name="Shape 89"/>
          <p:cNvSpPr txBox="1"/>
          <p:nvPr>
            <p:ph type="title"/>
          </p:nvPr>
        </p:nvSpPr>
        <p:spPr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2286000" y="533400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2" type="body"/>
          </p:nvPr>
        </p:nvSpPr>
        <p:spPr>
          <a:xfrm>
            <a:off x="2286000" y="3581400"/>
            <a:ext cx="4572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le and 4 Content"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/>
          <p:nvPr/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94" name="Shape 94"/>
          <p:cNvSpPr txBox="1"/>
          <p:nvPr>
            <p:ph type="title"/>
          </p:nvPr>
        </p:nvSpPr>
        <p:spPr>
          <a:xfrm>
            <a:off x="685800" y="4149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" type="body"/>
          </p:nvPr>
        </p:nvSpPr>
        <p:spPr>
          <a:xfrm>
            <a:off x="33252" y="383751"/>
            <a:ext cx="2971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6" name="Shape 96"/>
          <p:cNvSpPr txBox="1"/>
          <p:nvPr>
            <p:ph idx="2" type="body"/>
          </p:nvPr>
        </p:nvSpPr>
        <p:spPr>
          <a:xfrm>
            <a:off x="3081251" y="383751"/>
            <a:ext cx="29717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7" name="Shape 97"/>
          <p:cNvSpPr txBox="1"/>
          <p:nvPr>
            <p:ph idx="3" type="body"/>
          </p:nvPr>
        </p:nvSpPr>
        <p:spPr>
          <a:xfrm>
            <a:off x="33252" y="2898350"/>
            <a:ext cx="3017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4" type="body"/>
          </p:nvPr>
        </p:nvSpPr>
        <p:spPr>
          <a:xfrm>
            <a:off x="3081251" y="2898350"/>
            <a:ext cx="3017399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5" type="body"/>
          </p:nvPr>
        </p:nvSpPr>
        <p:spPr>
          <a:xfrm>
            <a:off x="6129251" y="383751"/>
            <a:ext cx="29718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6" type="body"/>
          </p:nvPr>
        </p:nvSpPr>
        <p:spPr>
          <a:xfrm>
            <a:off x="6129251" y="2898350"/>
            <a:ext cx="3017400" cy="22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and 4 Content"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 txBox="1"/>
          <p:nvPr/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03" name="Shape 103"/>
          <p:cNvSpPr txBox="1"/>
          <p:nvPr>
            <p:ph type="title"/>
          </p:nvPr>
        </p:nvSpPr>
        <p:spPr>
          <a:xfrm>
            <a:off x="685800" y="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0" y="3810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2286000" y="3810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0" y="22098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4" type="body"/>
          </p:nvPr>
        </p:nvSpPr>
        <p:spPr>
          <a:xfrm>
            <a:off x="2286000" y="22098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5" type="body"/>
          </p:nvPr>
        </p:nvSpPr>
        <p:spPr>
          <a:xfrm>
            <a:off x="6858000" y="3810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6" type="body"/>
          </p:nvPr>
        </p:nvSpPr>
        <p:spPr>
          <a:xfrm>
            <a:off x="6858000" y="22098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0" name="Shape 110"/>
          <p:cNvSpPr txBox="1"/>
          <p:nvPr>
            <p:ph idx="7" type="body"/>
          </p:nvPr>
        </p:nvSpPr>
        <p:spPr>
          <a:xfrm>
            <a:off x="4572000" y="3810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Shape 111"/>
          <p:cNvSpPr txBox="1"/>
          <p:nvPr>
            <p:ph idx="8" type="body"/>
          </p:nvPr>
        </p:nvSpPr>
        <p:spPr>
          <a:xfrm>
            <a:off x="4572000" y="22098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9" type="body"/>
          </p:nvPr>
        </p:nvSpPr>
        <p:spPr>
          <a:xfrm>
            <a:off x="0" y="40386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13" type="body"/>
          </p:nvPr>
        </p:nvSpPr>
        <p:spPr>
          <a:xfrm>
            <a:off x="2286000" y="40386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14" type="body"/>
          </p:nvPr>
        </p:nvSpPr>
        <p:spPr>
          <a:xfrm>
            <a:off x="6858000" y="40386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15" type="body"/>
          </p:nvPr>
        </p:nvSpPr>
        <p:spPr>
          <a:xfrm>
            <a:off x="4572000" y="40386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6" type="body"/>
          </p:nvPr>
        </p:nvSpPr>
        <p:spPr>
          <a:xfrm>
            <a:off x="0" y="58674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7" type="body"/>
          </p:nvPr>
        </p:nvSpPr>
        <p:spPr>
          <a:xfrm>
            <a:off x="2286000" y="58674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8" type="body"/>
          </p:nvPr>
        </p:nvSpPr>
        <p:spPr>
          <a:xfrm>
            <a:off x="6858000" y="58674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Shape 119"/>
          <p:cNvSpPr txBox="1"/>
          <p:nvPr>
            <p:ph idx="19" type="body"/>
          </p:nvPr>
        </p:nvSpPr>
        <p:spPr>
          <a:xfrm>
            <a:off x="4572000" y="5867400"/>
            <a:ext cx="2286000" cy="1828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5_Title and 4 Content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Shape 121"/>
          <p:cNvSpPr txBox="1"/>
          <p:nvPr/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22" name="Shape 122"/>
          <p:cNvSpPr txBox="1"/>
          <p:nvPr>
            <p:ph type="title"/>
          </p:nvPr>
        </p:nvSpPr>
        <p:spPr>
          <a:xfrm>
            <a:off x="685800" y="0"/>
            <a:ext cx="7772400" cy="381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533400" y="457200"/>
            <a:ext cx="3429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2" type="body"/>
          </p:nvPr>
        </p:nvSpPr>
        <p:spPr>
          <a:xfrm>
            <a:off x="533400" y="2286000"/>
            <a:ext cx="3429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3" type="body"/>
          </p:nvPr>
        </p:nvSpPr>
        <p:spPr>
          <a:xfrm>
            <a:off x="5105400" y="457200"/>
            <a:ext cx="3429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4" type="body"/>
          </p:nvPr>
        </p:nvSpPr>
        <p:spPr>
          <a:xfrm>
            <a:off x="5105400" y="2286000"/>
            <a:ext cx="3429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7" name="Shape 127"/>
          <p:cNvSpPr txBox="1"/>
          <p:nvPr>
            <p:ph idx="5" type="body"/>
          </p:nvPr>
        </p:nvSpPr>
        <p:spPr>
          <a:xfrm>
            <a:off x="533400" y="4114800"/>
            <a:ext cx="3429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8" name="Shape 128"/>
          <p:cNvSpPr txBox="1"/>
          <p:nvPr>
            <p:ph idx="6" type="body"/>
          </p:nvPr>
        </p:nvSpPr>
        <p:spPr>
          <a:xfrm>
            <a:off x="5105400" y="4114800"/>
            <a:ext cx="3429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7" type="body"/>
          </p:nvPr>
        </p:nvSpPr>
        <p:spPr>
          <a:xfrm>
            <a:off x="533400" y="6172200"/>
            <a:ext cx="3429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8" type="body"/>
          </p:nvPr>
        </p:nvSpPr>
        <p:spPr>
          <a:xfrm>
            <a:off x="5105400" y="6172200"/>
            <a:ext cx="3429000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AndObj">
  <p:cSld name="Title, Text, and Conten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/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33" name="Shape 133"/>
          <p:cNvSpPr txBox="1"/>
          <p:nvPr>
            <p:ph type="title"/>
          </p:nvPr>
        </p:nvSpPr>
        <p:spPr>
          <a:xfrm>
            <a:off x="685800" y="0"/>
            <a:ext cx="77724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0" y="685800"/>
            <a:ext cx="4559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2" type="body"/>
          </p:nvPr>
        </p:nvSpPr>
        <p:spPr>
          <a:xfrm>
            <a:off x="4559300" y="685800"/>
            <a:ext cx="4559400" cy="571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Title Slide 1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/>
          <p:nvPr/>
        </p:nvSpPr>
        <p:spPr>
          <a:xfrm>
            <a:off x="0" y="0"/>
            <a:ext cx="9144000" cy="4585200"/>
          </a:xfrm>
          <a:prstGeom prst="rect">
            <a:avLst/>
          </a:prstGeom>
          <a:solidFill>
            <a:srgbClr val="0039A6"/>
          </a:solidFill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descr="Boeing_white_standard" id="138" name="Shape 138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263525" y="363537"/>
            <a:ext cx="1855800" cy="4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9" name="Shape 139"/>
          <p:cNvSpPr txBox="1"/>
          <p:nvPr/>
        </p:nvSpPr>
        <p:spPr>
          <a:xfrm>
            <a:off x="806195" y="399794"/>
            <a:ext cx="4800600" cy="283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Engineering, Operations &amp; Technology</a:t>
            </a:r>
          </a:p>
        </p:txBody>
      </p:sp>
      <p:sp>
        <p:nvSpPr>
          <p:cNvPr id="140" name="Shape 140"/>
          <p:cNvSpPr/>
          <p:nvPr/>
        </p:nvSpPr>
        <p:spPr>
          <a:xfrm>
            <a:off x="439737" y="6658300"/>
            <a:ext cx="2065200" cy="110700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25" rIns="9125" tIns="91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Copyright © 2017 Boeing. All rights reserved.</a:t>
            </a:r>
          </a:p>
        </p:txBody>
      </p:sp>
      <p:sp>
        <p:nvSpPr>
          <p:cNvPr id="141" name="Shape 141"/>
          <p:cNvSpPr txBox="1"/>
          <p:nvPr/>
        </p:nvSpPr>
        <p:spPr>
          <a:xfrm>
            <a:off x="2858976" y="619252"/>
            <a:ext cx="2729399" cy="307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Boeing Research &amp; Technology</a:t>
            </a:r>
          </a:p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945313" y="6532562"/>
            <a:ext cx="1782900" cy="245999"/>
          </a:xfrm>
          <a:prstGeom prst="rect">
            <a:avLst/>
          </a:prstGeom>
          <a:noFill/>
          <a:ln>
            <a:noFill/>
          </a:ln>
        </p:spPr>
        <p:txBody>
          <a:bodyPr anchorCtr="0" anchor="b" bIns="9125" lIns="9125" rIns="9125" tIns="9125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7F7F7F"/>
              </a:buClr>
              <a:buSzPct val="25000"/>
              <a:buFont typeface="Arial"/>
              <a:buNone/>
            </a:pPr>
            <a:r>
              <a:rPr b="0" i="0" lang="en" sz="6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, 3/31/2017, Filename.ppt</a:t>
            </a:r>
            <a:r>
              <a:rPr b="0" i="0" lang="en" sz="8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b="0" i="0" lang="en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| </a:t>
            </a:r>
            <a:fld id="{00000000-1234-1234-1234-123412341234}" type="slidenum">
              <a:rPr b="0" i="0" lang="en" sz="1000" u="none" cap="none" strike="noStrike">
                <a:solidFill>
                  <a:srgbClr val="7F7F7F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43" name="Shape 143"/>
          <p:cNvSpPr txBox="1"/>
          <p:nvPr>
            <p:ph type="ctrTitle"/>
          </p:nvPr>
        </p:nvSpPr>
        <p:spPr>
          <a:xfrm>
            <a:off x="457200" y="2529450"/>
            <a:ext cx="7772400" cy="710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0" i="0" sz="4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32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4" name="Shape 144"/>
          <p:cNvSpPr txBox="1"/>
          <p:nvPr>
            <p:ph idx="1" type="subTitle"/>
          </p:nvPr>
        </p:nvSpPr>
        <p:spPr>
          <a:xfrm>
            <a:off x="457200" y="4637994"/>
            <a:ext cx="8251800" cy="38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90000"/>
              </a:lnSpc>
              <a:spcBef>
                <a:spcPts val="840"/>
              </a:spcBef>
              <a:spcAft>
                <a:spcPts val="0"/>
              </a:spcAft>
              <a:buClr>
                <a:schemeClr val="dk2"/>
              </a:buClr>
              <a:buFont typeface="Noto Sans Symbols"/>
              <a:buNone/>
              <a:defRPr b="0" i="0" sz="2800" u="none" cap="none" strike="noStrike">
                <a:solidFill>
                  <a:srgbClr val="788288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79375" lvl="1" marL="288925" marR="0" rtl="0" algn="l">
              <a:lnSpc>
                <a:spcPct val="9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  <a:defRPr b="0" i="0" sz="20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38100" lvl="2" marL="508000" marR="0" rtl="0" algn="l">
              <a:lnSpc>
                <a:spcPct val="90000"/>
              </a:lnSpc>
              <a:spcBef>
                <a:spcPts val="54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▪"/>
              <a:defRPr b="0" i="0" sz="18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8575" lvl="3" marL="803275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33337" lvl="4" marL="9572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rgbClr val="3F3F3F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33337" lvl="5" marL="14144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33337" lvl="6" marL="18716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33337" lvl="7" marL="23288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33337" lvl="8" marL="2786062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dk2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id="145" name="Shape 145"/>
          <p:cNvPicPr preferRelativeResize="0"/>
          <p:nvPr/>
        </p:nvPicPr>
        <p:blipFill rotWithShape="1">
          <a:blip r:embed="rId3">
            <a:alphaModFix/>
          </a:blip>
          <a:srcRect b="0" l="0" r="47654" t="34542"/>
          <a:stretch/>
        </p:blipFill>
        <p:spPr>
          <a:xfrm>
            <a:off x="5689598" y="313979"/>
            <a:ext cx="3419999" cy="625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ulleted Slide"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Shape 147"/>
          <p:cNvSpPr txBox="1"/>
          <p:nvPr>
            <p:ph idx="12" type="sldNum"/>
          </p:nvPr>
        </p:nvSpPr>
        <p:spPr>
          <a:xfrm>
            <a:off x="4361576" y="6558724"/>
            <a:ext cx="39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48" name="Shape 148"/>
          <p:cNvSpPr txBox="1"/>
          <p:nvPr>
            <p:ph type="title"/>
          </p:nvPr>
        </p:nvSpPr>
        <p:spPr>
          <a:xfrm>
            <a:off x="685291" y="792939"/>
            <a:ext cx="77724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Font typeface="Verdana"/>
              <a:buNone/>
              <a:defRPr b="1" i="0" sz="2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" type="body"/>
          </p:nvPr>
        </p:nvSpPr>
        <p:spPr>
          <a:xfrm>
            <a:off x="765443" y="2240800"/>
            <a:ext cx="35994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2550" lvl="1" marL="74295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76200" lvl="3" marL="1600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6200" lvl="4" marL="20574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25400" lvl="5" marL="2514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Shape 150"/>
          <p:cNvSpPr txBox="1"/>
          <p:nvPr>
            <p:ph idx="2" type="body"/>
          </p:nvPr>
        </p:nvSpPr>
        <p:spPr>
          <a:xfrm>
            <a:off x="4723271" y="2240800"/>
            <a:ext cx="3599400" cy="29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88900" lvl="0" marL="3429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2550" lvl="1" marL="742950" marR="0" rtl="0" algn="l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76200" lvl="3" marL="16002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6200" lvl="4" marL="2057400" marR="0" rtl="0" algn="l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25400" lvl="5" marL="2514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Left Aligned Slide"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 txBox="1"/>
          <p:nvPr>
            <p:ph idx="12" type="sldNum"/>
          </p:nvPr>
        </p:nvSpPr>
        <p:spPr>
          <a:xfrm>
            <a:off x="4361576" y="6558724"/>
            <a:ext cx="3990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Calibri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153" name="Shape 153"/>
          <p:cNvSpPr txBox="1"/>
          <p:nvPr>
            <p:ph type="title"/>
          </p:nvPr>
        </p:nvSpPr>
        <p:spPr>
          <a:xfrm>
            <a:off x="679135" y="903941"/>
            <a:ext cx="7772400" cy="77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Font typeface="Verdana"/>
              <a:buNone/>
              <a:defRPr b="1" i="0" sz="2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13716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18288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Arial"/>
              <a:buNone/>
              <a:defRPr b="1" i="0" sz="18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" type="body"/>
          </p:nvPr>
        </p:nvSpPr>
        <p:spPr>
          <a:xfrm>
            <a:off x="679135" y="1843551"/>
            <a:ext cx="2255400" cy="221969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6F868D"/>
              </a:buClr>
              <a:buFont typeface="Arial"/>
              <a:buNone/>
              <a:defRPr b="0" i="0" sz="14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-82550" lvl="1" marL="742950" marR="0" rtl="0" algn="ctr">
              <a:lnSpc>
                <a:spcPct val="90000"/>
              </a:lnSpc>
              <a:spcBef>
                <a:spcPts val="32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-76200" lvl="2" marL="1143000" marR="0" rtl="0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-76200" lvl="3" marL="1600200" marR="0" rtl="0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-76200" lvl="4" marL="2057400" marR="0" rtl="0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SzPct val="100000"/>
              <a:buFont typeface="Arial"/>
              <a:buChar char="•"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25400" lvl="5" marL="2514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25400" lvl="6" marL="29718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25400" lvl="7" marL="3429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25400" lvl="8" marL="3886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Shape 155"/>
          <p:cNvSpPr/>
          <p:nvPr>
            <p:ph idx="2" type="pic"/>
          </p:nvPr>
        </p:nvSpPr>
        <p:spPr>
          <a:xfrm>
            <a:off x="3049915" y="1921673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3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28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24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20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20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3" type="body"/>
          </p:nvPr>
        </p:nvSpPr>
        <p:spPr>
          <a:xfrm>
            <a:off x="3049915" y="5030957"/>
            <a:ext cx="5486400" cy="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0" lvl="0" marL="0" marR="0" rtl="0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indent="0" lvl="1" marL="457200" marR="0" rtl="0" algn="ctr">
              <a:lnSpc>
                <a:spcPct val="90000"/>
              </a:lnSpc>
              <a:spcBef>
                <a:spcPts val="24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12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indent="0" lvl="2" marL="914400" marR="0" rtl="0" algn="ctr">
              <a:lnSpc>
                <a:spcPct val="90000"/>
              </a:lnSpc>
              <a:spcBef>
                <a:spcPts val="20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10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indent="0" lvl="3" marL="1371600" marR="0" rtl="0" algn="ctr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9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indent="0" lvl="4" marL="1828800" marR="0" rtl="0" algn="ctr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rgbClr val="AB0520"/>
              </a:buClr>
              <a:buFont typeface="Arial"/>
              <a:buNone/>
              <a:defRPr b="0" i="0" sz="9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indent="0" lvl="5" marL="22860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lnSpc>
                <a:spcPct val="9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obj">
  <p:cSld name="Title and Content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457200" y="2765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457200" y="689956"/>
            <a:ext cx="8229600" cy="571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" name="Shape 2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" name="Shape 2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5" name="Shape 25"/>
          <p:cNvSpPr txBox="1"/>
          <p:nvPr>
            <p:ph idx="12" type="sldNum"/>
          </p:nvPr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2_Title and Content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/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8" name="Shape 28"/>
          <p:cNvSpPr txBox="1"/>
          <p:nvPr>
            <p:ph idx="1" type="body"/>
          </p:nvPr>
        </p:nvSpPr>
        <p:spPr>
          <a:xfrm>
            <a:off x="457200" y="689956"/>
            <a:ext cx="8229600" cy="365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9" name="Shape 29"/>
          <p:cNvSpPr/>
          <p:nvPr>
            <p:ph idx="2" type="pic"/>
          </p:nvPr>
        </p:nvSpPr>
        <p:spPr>
          <a:xfrm>
            <a:off x="457200" y="4419600"/>
            <a:ext cx="82296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0" name="Shape 30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1" name="Shape 31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2" name="Shape 32"/>
          <p:cNvSpPr txBox="1"/>
          <p:nvPr>
            <p:ph idx="12" type="sldNum"/>
          </p:nvPr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1_Title, Text, and Conten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/>
          <p:nvPr/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sp>
        <p:nvSpPr>
          <p:cNvPr id="35" name="Shape 35"/>
          <p:cNvSpPr txBox="1"/>
          <p:nvPr>
            <p:ph type="title"/>
          </p:nvPr>
        </p:nvSpPr>
        <p:spPr>
          <a:xfrm>
            <a:off x="685800" y="0"/>
            <a:ext cx="7772400" cy="3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6" name="Shape 36"/>
          <p:cNvSpPr txBox="1"/>
          <p:nvPr>
            <p:ph idx="1" type="body"/>
          </p:nvPr>
        </p:nvSpPr>
        <p:spPr>
          <a:xfrm>
            <a:off x="0" y="390697"/>
            <a:ext cx="4559400" cy="601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2" type="body"/>
          </p:nvPr>
        </p:nvSpPr>
        <p:spPr>
          <a:xfrm>
            <a:off x="4648200" y="381000"/>
            <a:ext cx="3810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38" name="Shape 38"/>
          <p:cNvSpPr txBox="1"/>
          <p:nvPr>
            <p:ph idx="3" type="body"/>
          </p:nvPr>
        </p:nvSpPr>
        <p:spPr>
          <a:xfrm>
            <a:off x="4648200" y="3657600"/>
            <a:ext cx="3810000" cy="320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Obj">
  <p:cSld name="Two Content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Shape 40"/>
          <p:cNvSpPr txBox="1"/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1" name="Shape 41"/>
          <p:cNvSpPr txBox="1"/>
          <p:nvPr>
            <p:ph idx="1" type="body"/>
          </p:nvPr>
        </p:nvSpPr>
        <p:spPr>
          <a:xfrm>
            <a:off x="0" y="685800"/>
            <a:ext cx="4572000" cy="5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2" name="Shape 42"/>
          <p:cNvSpPr txBox="1"/>
          <p:nvPr>
            <p:ph idx="2" type="body"/>
          </p:nvPr>
        </p:nvSpPr>
        <p:spPr>
          <a:xfrm>
            <a:off x="4572000" y="685800"/>
            <a:ext cx="4572000" cy="5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14300" lvl="5" marL="25146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14300" lvl="6" marL="29718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14300" lvl="7" marL="34290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14300" lvl="8" marL="3886200" marR="0" rtl="0" algn="l">
              <a:spcBef>
                <a:spcPts val="36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3" name="Shape 43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5" name="Shape 45"/>
          <p:cNvSpPr txBox="1"/>
          <p:nvPr>
            <p:ph idx="12" type="sldNum"/>
          </p:nvPr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/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8" name="Shape 4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49" name="Shape 4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0" name="Shape 50"/>
          <p:cNvSpPr txBox="1"/>
          <p:nvPr>
            <p:ph idx="12" type="sldNum"/>
          </p:nvPr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TxTwoObj">
  <p:cSld name="Comparison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/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457200" y="685800"/>
            <a:ext cx="40401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2" type="body"/>
          </p:nvPr>
        </p:nvSpPr>
        <p:spPr>
          <a:xfrm>
            <a:off x="0" y="1371600"/>
            <a:ext cx="44973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3" type="body"/>
          </p:nvPr>
        </p:nvSpPr>
        <p:spPr>
          <a:xfrm>
            <a:off x="4645025" y="685800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320"/>
              </a:spcBef>
              <a:buClr>
                <a:schemeClr val="dk1"/>
              </a:buClr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6" name="Shape 56"/>
          <p:cNvSpPr txBox="1"/>
          <p:nvPr>
            <p:ph idx="4" type="body"/>
          </p:nvPr>
        </p:nvSpPr>
        <p:spPr>
          <a:xfrm>
            <a:off x="4645025" y="1371600"/>
            <a:ext cx="4598700" cy="475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27000" lvl="5" marL="25146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27000" lvl="6" marL="29718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27000" lvl="7" marL="34290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27000" lvl="8" marL="3886200" marR="0" rtl="0" algn="l">
              <a:spcBef>
                <a:spcPts val="32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7" name="Shape 57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12" type="sldNum"/>
          </p:nvPr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3_Title and Content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/>
          <p:nvPr>
            <p:ph type="title"/>
          </p:nvPr>
        </p:nvSpPr>
        <p:spPr>
          <a:xfrm>
            <a:off x="457200" y="0"/>
            <a:ext cx="8229600" cy="685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" type="body"/>
          </p:nvPr>
        </p:nvSpPr>
        <p:spPr>
          <a:xfrm>
            <a:off x="457200" y="685800"/>
            <a:ext cx="4114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3" name="Shape 63"/>
          <p:cNvSpPr txBox="1"/>
          <p:nvPr>
            <p:ph idx="2" type="body"/>
          </p:nvPr>
        </p:nvSpPr>
        <p:spPr>
          <a:xfrm>
            <a:off x="457200" y="4343400"/>
            <a:ext cx="8229600" cy="2514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4" name="Shape 64"/>
          <p:cNvSpPr txBox="1"/>
          <p:nvPr>
            <p:ph idx="3" type="body"/>
          </p:nvPr>
        </p:nvSpPr>
        <p:spPr>
          <a:xfrm>
            <a:off x="4572000" y="685800"/>
            <a:ext cx="4114800" cy="365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12" type="sldNum"/>
          </p:nvPr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lang="en" sz="16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8.xml"/><Relationship Id="rId22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7.xml"/><Relationship Id="rId21" Type="http://schemas.openxmlformats.org/officeDocument/2006/relationships/slideLayout" Target="../slideLayouts/slideLayout18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23" Type="http://schemas.openxmlformats.org/officeDocument/2006/relationships/theme" Target="../theme/theme1.xml"/><Relationship Id="rId1" Type="http://schemas.openxmlformats.org/officeDocument/2006/relationships/image" Target="../media/image01.png"/><Relationship Id="rId2" Type="http://schemas.openxmlformats.org/officeDocument/2006/relationships/image" Target="../media/image00.png"/><Relationship Id="rId3" Type="http://schemas.openxmlformats.org/officeDocument/2006/relationships/image" Target="../media/image0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slideLayout" Target="../slideLayouts/slideLayout12.xml"/><Relationship Id="rId14" Type="http://schemas.openxmlformats.org/officeDocument/2006/relationships/slideLayout" Target="../slideLayouts/slideLayout11.xml"/><Relationship Id="rId17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13.xml"/><Relationship Id="rId5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6.xml"/><Relationship Id="rId6" Type="http://schemas.openxmlformats.org/officeDocument/2006/relationships/slideLayout" Target="../slideLayouts/slideLayout3.xml"/><Relationship Id="rId18" Type="http://schemas.openxmlformats.org/officeDocument/2006/relationships/slideLayout" Target="../slideLayouts/slideLayout15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457200" y="0"/>
            <a:ext cx="8229600" cy="579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1" i="0" sz="2400" u="none" cap="none" strike="noStrike">
                <a:solidFill>
                  <a:srgbClr val="C00000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457200" y="685800"/>
            <a:ext cx="8229600" cy="544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101600" lvl="5" marL="25146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101600" lvl="6" marL="29718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101600" lvl="7" marL="34290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101600" lvl="8" marL="3886200" marR="0" rtl="0" algn="l">
              <a:spcBef>
                <a:spcPts val="400"/>
              </a:spcBef>
              <a:buClr>
                <a:schemeClr val="dk1"/>
              </a:buClr>
              <a:buSzPct val="100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0" type="dt"/>
          </p:nvPr>
        </p:nvSpPr>
        <p:spPr>
          <a:xfrm>
            <a:off x="457200" y="635635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" name="Shape 9"/>
          <p:cNvSpPr txBox="1"/>
          <p:nvPr>
            <p:ph idx="11" type="ftr"/>
          </p:nvPr>
        </p:nvSpPr>
        <p:spPr>
          <a:xfrm>
            <a:off x="3124200" y="6356350"/>
            <a:ext cx="2895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0" algn="l">
              <a:spcBef>
                <a:spcPts val="0"/>
              </a:spcBef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" name="Shape 10"/>
          <p:cNvSpPr txBox="1"/>
          <p:nvPr>
            <p:ph idx="12" type="sldNum"/>
          </p:nvPr>
        </p:nvSpPr>
        <p:spPr>
          <a:xfrm>
            <a:off x="7010400" y="0"/>
            <a:ext cx="2133600" cy="365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tIns="45700">
            <a:noAutofit/>
          </a:bodyPr>
          <a:lstStyle/>
          <a:p>
            <a:pPr indent="0" lvl="0" marL="0" marR="0" rtl="0" algn="r">
              <a:spcBef>
                <a:spcPts val="0"/>
              </a:spcBef>
              <a:spcAft>
                <a:spcPts val="0"/>
              </a:spcAft>
              <a:buSzPct val="25000"/>
              <a:buNone/>
            </a:pPr>
            <a:fld id="{00000000-1234-1234-1234-123412341234}" type="slidenum">
              <a:rPr b="0" i="0" lang="en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</a:p>
        </p:txBody>
      </p:sp>
      <p:pic>
        <p:nvPicPr>
          <p:cNvPr descr="http://www.u.arizona.edu/%7Ejesse64/University-of-Arizona-PNG.png" id="11" name="Shape 1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0" y="0"/>
            <a:ext cx="714000" cy="685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2"/>
          <p:cNvPicPr preferRelativeResize="0"/>
          <p:nvPr/>
        </p:nvPicPr>
        <p:blipFill rotWithShape="1">
          <a:blip r:embed="rId2">
            <a:alphaModFix/>
          </a:blip>
          <a:srcRect b="5074" l="0" r="425" t="77377"/>
          <a:stretch/>
        </p:blipFill>
        <p:spPr>
          <a:xfrm>
            <a:off x="-13716" y="685800"/>
            <a:ext cx="9171300" cy="91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" name="Shape 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076595" y="6080614"/>
            <a:ext cx="2068800" cy="780300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4"/>
    <p:sldLayoutId id="2147483649" r:id="rId5"/>
    <p:sldLayoutId id="2147483650" r:id="rId6"/>
    <p:sldLayoutId id="2147483651" r:id="rId7"/>
    <p:sldLayoutId id="2147483652" r:id="rId8"/>
    <p:sldLayoutId id="2147483653" r:id="rId9"/>
    <p:sldLayoutId id="2147483654" r:id="rId10"/>
    <p:sldLayoutId id="2147483655" r:id="rId11"/>
    <p:sldLayoutId id="2147483656" r:id="rId12"/>
    <p:sldLayoutId id="2147483657" r:id="rId13"/>
    <p:sldLayoutId id="2147483658" r:id="rId14"/>
    <p:sldLayoutId id="2147483659" r:id="rId15"/>
    <p:sldLayoutId id="2147483660" r:id="rId16"/>
    <p:sldLayoutId id="2147483661" r:id="rId17"/>
    <p:sldLayoutId id="2147483662" r:id="rId18"/>
    <p:sldLayoutId id="2147483663" r:id="rId19"/>
    <p:sldLayoutId id="2147483664" r:id="rId20"/>
    <p:sldLayoutId id="2147483665" r:id="rId21"/>
    <p:sldLayoutId id="2147483666" r:id="rId2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Relationship Id="rId5" Type="http://schemas.openxmlformats.org/officeDocument/2006/relationships/image" Target="../media/image06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3.png"/><Relationship Id="rId4" Type="http://schemas.openxmlformats.org/officeDocument/2006/relationships/image" Target="../media/image22.png"/><Relationship Id="rId5" Type="http://schemas.openxmlformats.org/officeDocument/2006/relationships/image" Target="../media/image05.png"/><Relationship Id="rId6" Type="http://schemas.openxmlformats.org/officeDocument/2006/relationships/image" Target="../media/image07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21.png"/><Relationship Id="rId4" Type="http://schemas.openxmlformats.org/officeDocument/2006/relationships/image" Target="../media/image24.png"/><Relationship Id="rId5" Type="http://schemas.openxmlformats.org/officeDocument/2006/relationships/image" Target="../media/image05.png"/><Relationship Id="rId6" Type="http://schemas.openxmlformats.org/officeDocument/2006/relationships/image" Target="../media/image0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9.png"/><Relationship Id="rId4" Type="http://schemas.openxmlformats.org/officeDocument/2006/relationships/image" Target="../media/image11.gif"/><Relationship Id="rId5" Type="http://schemas.openxmlformats.org/officeDocument/2006/relationships/image" Target="../media/image05.png"/><Relationship Id="rId6" Type="http://schemas.openxmlformats.org/officeDocument/2006/relationships/image" Target="../media/image07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0.png"/><Relationship Id="rId4" Type="http://schemas.openxmlformats.org/officeDocument/2006/relationships/image" Target="../media/image10.png"/><Relationship Id="rId5" Type="http://schemas.openxmlformats.org/officeDocument/2006/relationships/image" Target="../media/image07.png"/><Relationship Id="rId6" Type="http://schemas.openxmlformats.org/officeDocument/2006/relationships/image" Target="../media/image0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05.png"/><Relationship Id="rId5" Type="http://schemas.openxmlformats.org/officeDocument/2006/relationships/image" Target="../media/image0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05.png"/><Relationship Id="rId4" Type="http://schemas.openxmlformats.org/officeDocument/2006/relationships/image" Target="../media/image07.png"/><Relationship Id="rId5" Type="http://schemas.openxmlformats.org/officeDocument/2006/relationships/image" Target="../media/image14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8.png"/><Relationship Id="rId4" Type="http://schemas.openxmlformats.org/officeDocument/2006/relationships/image" Target="../media/image12.png"/><Relationship Id="rId5" Type="http://schemas.openxmlformats.org/officeDocument/2006/relationships/image" Target="../media/image05.png"/><Relationship Id="rId6" Type="http://schemas.openxmlformats.org/officeDocument/2006/relationships/image" Target="../media/image07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8.gif"/><Relationship Id="rId4" Type="http://schemas.openxmlformats.org/officeDocument/2006/relationships/image" Target="../media/image16.jpg"/><Relationship Id="rId5" Type="http://schemas.openxmlformats.org/officeDocument/2006/relationships/image" Target="../media/image05.png"/><Relationship Id="rId6" Type="http://schemas.openxmlformats.org/officeDocument/2006/relationships/image" Target="../media/image0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Relationship Id="rId4" Type="http://schemas.openxmlformats.org/officeDocument/2006/relationships/image" Target="../media/image05.png"/><Relationship Id="rId5" Type="http://schemas.openxmlformats.org/officeDocument/2006/relationships/image" Target="../media/image07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5.png"/><Relationship Id="rId4" Type="http://schemas.openxmlformats.org/officeDocument/2006/relationships/image" Target="../media/image19.png"/><Relationship Id="rId5" Type="http://schemas.openxmlformats.org/officeDocument/2006/relationships/image" Target="../media/image05.png"/><Relationship Id="rId6" Type="http://schemas.openxmlformats.org/officeDocument/2006/relationships/image" Target="../media/image07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/>
          <p:nvPr>
            <p:ph type="ctrTitle"/>
          </p:nvPr>
        </p:nvSpPr>
        <p:spPr>
          <a:xfrm>
            <a:off x="685800" y="1202775"/>
            <a:ext cx="7772400" cy="1828800"/>
          </a:xfrm>
          <a:prstGeom prst="rect">
            <a:avLst/>
          </a:prstGeom>
          <a:noFill/>
          <a:ln cap="flat" cmpd="sng" w="9525">
            <a:solidFill>
              <a:srgbClr val="000000">
                <a:alpha val="0"/>
              </a:srgbClr>
            </a:solidFill>
            <a:prstDash val="solid"/>
            <a:round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46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Flow Separation Control on a Wall Mounted Hump using Discrete Flow Actuation</a:t>
            </a:r>
          </a:p>
        </p:txBody>
      </p:sp>
      <p:sp>
        <p:nvSpPr>
          <p:cNvPr id="162" name="Shape 162"/>
          <p:cNvSpPr txBox="1"/>
          <p:nvPr>
            <p:ph idx="1" type="subTitle"/>
          </p:nvPr>
        </p:nvSpPr>
        <p:spPr>
          <a:xfrm>
            <a:off x="1371600" y="3424050"/>
            <a:ext cx="6400800" cy="249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i="0" lang="en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Colin Figgins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i="0" lang="en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Mechanical Engineering Undergraduate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i="0" lang="en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Jesse Little </a:t>
            </a:r>
          </a:p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ct val="25000"/>
              <a:buFont typeface="Noto Sans Symbols"/>
              <a:buNone/>
            </a:pPr>
            <a:r>
              <a:rPr i="0" lang="en" sz="1000" u="none" cap="none" strike="noStrike">
                <a:solidFill>
                  <a:srgbClr val="000000"/>
                </a:solidFill>
                <a:highlight>
                  <a:srgbClr val="FFFFFF"/>
                </a:highlight>
                <a:latin typeface="Verdana"/>
                <a:ea typeface="Verdana"/>
                <a:cs typeface="Verdana"/>
                <a:sym typeface="Verdana"/>
              </a:rPr>
              <a:t>Assistant Professor of Aerospace and Mechanical Engineering</a:t>
            </a:r>
          </a:p>
          <a:p>
            <a:pPr lvl="0" rtl="0" algn="l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Noto Sans Symbols"/>
              <a:buNone/>
            </a:pPr>
            <a:r>
              <a:t/>
            </a:r>
            <a:endParaRPr sz="1400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lvl="0" rtl="0">
              <a:lnSpc>
                <a:spcPct val="90000"/>
              </a:lnSpc>
              <a:spcBef>
                <a:spcPts val="0"/>
              </a:spcBef>
              <a:buClr>
                <a:schemeClr val="dk2"/>
              </a:buClr>
              <a:buSzPct val="25000"/>
              <a:buFont typeface="Noto Sans Symbols"/>
              <a:buNone/>
            </a:pPr>
            <a:r>
              <a:rPr lang="en" sz="1400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Dr. Rene Woszidlo, David Borgmann, Arth Pande</a:t>
            </a:r>
          </a:p>
        </p:txBody>
      </p:sp>
      <p:pic>
        <p:nvPicPr>
          <p:cNvPr id="163" name="Shape 16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Shape 16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4.PNG" id="165" name="Shape 16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062287" y="5185125"/>
            <a:ext cx="3019425" cy="571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55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" name="Shape 256"/>
          <p:cNvPicPr preferRelativeResize="0"/>
          <p:nvPr/>
        </p:nvPicPr>
        <p:blipFill rotWithShape="1">
          <a:blip r:embed="rId3">
            <a:alphaModFix/>
          </a:blip>
          <a:srcRect b="6819" l="0" r="0" t="0"/>
          <a:stretch/>
        </p:blipFill>
        <p:spPr>
          <a:xfrm>
            <a:off x="24250" y="1678724"/>
            <a:ext cx="4476474" cy="3367298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Shape 257"/>
          <p:cNvSpPr txBox="1"/>
          <p:nvPr>
            <p:ph type="title"/>
          </p:nvPr>
        </p:nvSpPr>
        <p:spPr>
          <a:xfrm>
            <a:off x="685810" y="-29108"/>
            <a:ext cx="7772400" cy="77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Pressure Data Results</a:t>
            </a:r>
          </a:p>
        </p:txBody>
      </p:sp>
      <p:pic>
        <p:nvPicPr>
          <p:cNvPr id="258" name="Shape 258"/>
          <p:cNvPicPr preferRelativeResize="0"/>
          <p:nvPr/>
        </p:nvPicPr>
        <p:blipFill rotWithShape="1">
          <a:blip r:embed="rId4">
            <a:alphaModFix/>
          </a:blip>
          <a:srcRect b="7002" l="0" r="0" t="0"/>
          <a:stretch/>
        </p:blipFill>
        <p:spPr>
          <a:xfrm>
            <a:off x="4384098" y="1769625"/>
            <a:ext cx="4722273" cy="3276399"/>
          </a:xfrm>
          <a:prstGeom prst="rect">
            <a:avLst/>
          </a:prstGeom>
          <a:noFill/>
          <a:ln>
            <a:noFill/>
          </a:ln>
        </p:spPr>
      </p:pic>
      <p:sp>
        <p:nvSpPr>
          <p:cNvPr id="259" name="Shape 259"/>
          <p:cNvSpPr txBox="1"/>
          <p:nvPr/>
        </p:nvSpPr>
        <p:spPr>
          <a:xfrm>
            <a:off x="1629021" y="5362691"/>
            <a:ext cx="1208999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Steady Jets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5863875" y="5362691"/>
            <a:ext cx="17901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Fluidic Oscillators</a:t>
            </a:r>
          </a:p>
        </p:txBody>
      </p:sp>
      <p:pic>
        <p:nvPicPr>
          <p:cNvPr id="261" name="Shape 261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62" name="Shape 262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63" name="Shape 263"/>
          <p:cNvSpPr txBox="1"/>
          <p:nvPr/>
        </p:nvSpPr>
        <p:spPr>
          <a:xfrm>
            <a:off x="1202800" y="4990125"/>
            <a:ext cx="606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Experimental Study of Discrete Jet Forcing for Flow Separation Control On a Wall Mounted Hump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David Borgmann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 txBox="1"/>
          <p:nvPr>
            <p:ph type="title"/>
          </p:nvPr>
        </p:nvSpPr>
        <p:spPr>
          <a:xfrm>
            <a:off x="685810" y="0"/>
            <a:ext cx="7772400" cy="77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PIV Results</a:t>
            </a:r>
          </a:p>
        </p:txBody>
      </p:sp>
      <p:pic>
        <p:nvPicPr>
          <p:cNvPr descr="Steady Jet.PNG" id="269" name="Shape 26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799" y="1662266"/>
            <a:ext cx="7772398" cy="1350344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oscil.PNG" id="270" name="Shape 27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85797" y="3994066"/>
            <a:ext cx="7772398" cy="1359634"/>
          </a:xfrm>
          <a:prstGeom prst="rect">
            <a:avLst/>
          </a:prstGeom>
          <a:noFill/>
          <a:ln>
            <a:noFill/>
          </a:ln>
        </p:spPr>
      </p:pic>
      <p:sp>
        <p:nvSpPr>
          <p:cNvPr id="271" name="Shape 271"/>
          <p:cNvSpPr txBox="1"/>
          <p:nvPr/>
        </p:nvSpPr>
        <p:spPr>
          <a:xfrm>
            <a:off x="3967510" y="3253966"/>
            <a:ext cx="1208999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Steady Jets</a:t>
            </a:r>
          </a:p>
        </p:txBody>
      </p:sp>
      <p:sp>
        <p:nvSpPr>
          <p:cNvPr id="272" name="Shape 272"/>
          <p:cNvSpPr txBox="1"/>
          <p:nvPr/>
        </p:nvSpPr>
        <p:spPr>
          <a:xfrm>
            <a:off x="3746450" y="5499425"/>
            <a:ext cx="17901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Fluidic Oscillators</a:t>
            </a:r>
          </a:p>
        </p:txBody>
      </p:sp>
      <p:pic>
        <p:nvPicPr>
          <p:cNvPr id="273" name="Shape 273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74" name="Shape 274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75" name="Shape 275"/>
          <p:cNvSpPr txBox="1"/>
          <p:nvPr/>
        </p:nvSpPr>
        <p:spPr>
          <a:xfrm>
            <a:off x="1202800" y="4990125"/>
            <a:ext cx="606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Experimental Study of Discrete Jet Forcing for Flow Separation Control On a Wall Mounted Hump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David Borgmann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79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Shape 280"/>
          <p:cNvSpPr txBox="1"/>
          <p:nvPr>
            <p:ph type="title"/>
          </p:nvPr>
        </p:nvSpPr>
        <p:spPr>
          <a:xfrm>
            <a:off x="735060" y="-29108"/>
            <a:ext cx="7772400" cy="77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Conclusions</a:t>
            </a:r>
          </a:p>
        </p:txBody>
      </p:sp>
      <p:sp>
        <p:nvSpPr>
          <p:cNvPr id="281" name="Shape 281"/>
          <p:cNvSpPr txBox="1"/>
          <p:nvPr>
            <p:ph idx="1" type="body"/>
          </p:nvPr>
        </p:nvSpPr>
        <p:spPr>
          <a:xfrm>
            <a:off x="599025" y="1416483"/>
            <a:ext cx="7852500" cy="5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Steady jets 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reattach the flow at at small spacing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require higher jet amplitudes.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rPr b="0" i="0" lang="en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Fluidic oscillators 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reattach the flow at larger spacing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4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require lower jet amplitudes to do so. </a:t>
            </a:r>
          </a:p>
          <a:p>
            <a:pPr indent="-3810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lang="en" sz="2400">
                <a:solidFill>
                  <a:srgbClr val="000000"/>
                </a:solidFill>
              </a:rPr>
              <a:t>Consistently produces streamwise vortices</a:t>
            </a:r>
          </a:p>
        </p:txBody>
      </p:sp>
      <p:pic>
        <p:nvPicPr>
          <p:cNvPr id="282" name="Shape 28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3" name="Shape 283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87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Shape 288"/>
          <p:cNvSpPr txBox="1"/>
          <p:nvPr>
            <p:ph type="title"/>
          </p:nvPr>
        </p:nvSpPr>
        <p:spPr>
          <a:xfrm>
            <a:off x="685810" y="-8"/>
            <a:ext cx="7772400" cy="77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Acknowledgements</a:t>
            </a:r>
          </a:p>
        </p:txBody>
      </p:sp>
      <p:sp>
        <p:nvSpPr>
          <p:cNvPr id="289" name="Shape 289"/>
          <p:cNvSpPr txBox="1"/>
          <p:nvPr>
            <p:ph idx="1" type="body"/>
          </p:nvPr>
        </p:nvSpPr>
        <p:spPr>
          <a:xfrm>
            <a:off x="599025" y="1416483"/>
            <a:ext cx="7852500" cy="508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David Borgmann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Arth Pande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Christopher Otto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Susan Brew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Dr. </a:t>
            </a:r>
            <a:r>
              <a:rPr b="0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Rene </a:t>
            </a:r>
            <a:r>
              <a:rPr lang="en" sz="1800">
                <a:solidFill>
                  <a:srgbClr val="000000"/>
                </a:solidFill>
              </a:rPr>
              <a:t>Woszidlo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lang="en" sz="1800">
                <a:solidFill>
                  <a:srgbClr val="000000"/>
                </a:solidFill>
              </a:rPr>
              <a:t>Jesse Little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NASA Space Grant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University of Arizona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rPr b="0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Boeing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t/>
            </a:r>
            <a:endParaRPr b="0" i="0" sz="18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290" name="Shape 29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6507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1" name="Shape 29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type="title"/>
          </p:nvPr>
        </p:nvSpPr>
        <p:spPr>
          <a:xfrm>
            <a:off x="744360" y="3041541"/>
            <a:ext cx="7772400" cy="77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6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Thank You!</a:t>
            </a:r>
          </a:p>
        </p:txBody>
      </p:sp>
      <p:pic>
        <p:nvPicPr>
          <p:cNvPr id="297" name="Shape 2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Shape 2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69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 txBox="1"/>
          <p:nvPr>
            <p:ph idx="1" type="body"/>
          </p:nvPr>
        </p:nvSpPr>
        <p:spPr>
          <a:xfrm>
            <a:off x="246925" y="1619875"/>
            <a:ext cx="3904200" cy="4394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Types of Drag</a:t>
            </a:r>
          </a:p>
          <a:p>
            <a:pPr indent="-342900" lvl="1" marL="9144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18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Skin Friction and Pressure Drag</a:t>
            </a:r>
          </a:p>
          <a:p>
            <a:pPr indent="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Flow Separation leads to loss of lift and increase in drag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ct val="25000"/>
              <a:buFont typeface="Arial"/>
              <a:buNone/>
            </a:pPr>
            <a:r>
              <a:t/>
            </a:r>
            <a:endParaRPr b="0" i="0" sz="21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368300" lvl="0" marL="4572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b="0" i="0" lang="en" sz="21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Active vs. Passive Flow Control</a:t>
            </a: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AB0520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71" name="Shape 171"/>
          <p:cNvSpPr txBox="1"/>
          <p:nvPr>
            <p:ph type="title"/>
          </p:nvPr>
        </p:nvSpPr>
        <p:spPr>
          <a:xfrm>
            <a:off x="685791" y="-10"/>
            <a:ext cx="77724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Introduction</a:t>
            </a:r>
          </a:p>
        </p:txBody>
      </p:sp>
      <p:pic>
        <p:nvPicPr>
          <p:cNvPr id="172" name="Shape 172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 flipH="1">
            <a:off x="4341049" y="3661598"/>
            <a:ext cx="3156900" cy="24915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giphy.gif" id="173" name="Shape 173"/>
          <p:cNvPicPr preferRelativeResize="0"/>
          <p:nvPr/>
        </p:nvPicPr>
        <p:blipFill rotWithShape="1">
          <a:blip r:embed="rId4">
            <a:alphaModFix/>
          </a:blip>
          <a:srcRect b="28763" l="0" r="0" t="0"/>
          <a:stretch/>
        </p:blipFill>
        <p:spPr>
          <a:xfrm>
            <a:off x="4404325" y="1084700"/>
            <a:ext cx="4176900" cy="2084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Shape 174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Shape 175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Shape 176"/>
          <p:cNvSpPr txBox="1"/>
          <p:nvPr/>
        </p:nvSpPr>
        <p:spPr>
          <a:xfrm>
            <a:off x="4341050" y="479007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http://web.mit.edu/hml/ncfmf.html</a:t>
            </a:r>
          </a:p>
        </p:txBody>
      </p:sp>
      <p:sp>
        <p:nvSpPr>
          <p:cNvPr id="177" name="Shape 177"/>
          <p:cNvSpPr txBox="1"/>
          <p:nvPr/>
        </p:nvSpPr>
        <p:spPr>
          <a:xfrm>
            <a:off x="4404325" y="1790075"/>
            <a:ext cx="41769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https://m-selig.ae.illinois.edu/ads/coord_database.html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Shape 182"/>
          <p:cNvSpPr txBox="1"/>
          <p:nvPr>
            <p:ph type="title"/>
          </p:nvPr>
        </p:nvSpPr>
        <p:spPr>
          <a:xfrm>
            <a:off x="685800" y="-2"/>
            <a:ext cx="7772400" cy="67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Active Flow Control </a:t>
            </a:r>
            <a:r>
              <a:rPr lang="en" sz="3000"/>
              <a:t>Uses</a:t>
            </a:r>
          </a:p>
        </p:txBody>
      </p:sp>
      <p:pic>
        <p:nvPicPr>
          <p:cNvPr id="183" name="Shape 183"/>
          <p:cNvPicPr preferRelativeResize="0"/>
          <p:nvPr/>
        </p:nvPicPr>
        <p:blipFill rotWithShape="1">
          <a:blip r:embed="rId3">
            <a:alphaModFix/>
          </a:blip>
          <a:srcRect b="26067" l="0" r="0" t="7820"/>
          <a:stretch/>
        </p:blipFill>
        <p:spPr>
          <a:xfrm>
            <a:off x="796200" y="1200345"/>
            <a:ext cx="3448500" cy="395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Shape 184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00601" y="2137731"/>
            <a:ext cx="3578850" cy="2075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5" name="Shape 185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585574" y="5185800"/>
            <a:ext cx="46836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21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NASA 757 ecoDemonstrator</a:t>
            </a:r>
          </a:p>
        </p:txBody>
      </p:sp>
      <p:sp>
        <p:nvSpPr>
          <p:cNvPr id="187" name="Shape 187"/>
          <p:cNvSpPr txBox="1"/>
          <p:nvPr/>
        </p:nvSpPr>
        <p:spPr>
          <a:xfrm>
            <a:off x="4415500" y="4213450"/>
            <a:ext cx="4220400" cy="391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21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CleanSky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i="0" lang="en" sz="21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Smart Fixed Wing Aircraft</a:t>
            </a:r>
          </a:p>
        </p:txBody>
      </p:sp>
      <p:pic>
        <p:nvPicPr>
          <p:cNvPr id="188" name="Shape 18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89" name="Shape 189"/>
          <p:cNvSpPr txBox="1"/>
          <p:nvPr/>
        </p:nvSpPr>
        <p:spPr>
          <a:xfrm>
            <a:off x="4888200" y="3747350"/>
            <a:ext cx="3448500" cy="2871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Verdana"/>
                <a:ea typeface="Verdana"/>
                <a:cs typeface="Verdana"/>
                <a:sym typeface="Verdana"/>
              </a:rPr>
              <a:t>http://www.dlr.de/ft/en/desktopdefault.aspx/tabid-1360/1856_read-36222/</a:t>
            </a:r>
          </a:p>
        </p:txBody>
      </p:sp>
      <p:sp>
        <p:nvSpPr>
          <p:cNvPr id="190" name="Shape 190"/>
          <p:cNvSpPr txBox="1"/>
          <p:nvPr/>
        </p:nvSpPr>
        <p:spPr>
          <a:xfrm>
            <a:off x="796200" y="4604950"/>
            <a:ext cx="3000000" cy="2608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>
                <a:latin typeface="Verdana"/>
                <a:ea typeface="Verdana"/>
                <a:cs typeface="Verdana"/>
                <a:sym typeface="Verdana"/>
              </a:rPr>
              <a:t>https://www.nasa.gov/aero/nasa-tests-green-aviation-technology-on-boeing-ecodemonstrator.html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5" name="Shape 19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276900" y="1899549"/>
            <a:ext cx="5867100" cy="3819300"/>
          </a:xfrm>
          <a:prstGeom prst="rect">
            <a:avLst/>
          </a:prstGeom>
          <a:noFill/>
          <a:ln>
            <a:noFill/>
          </a:ln>
        </p:spPr>
      </p:pic>
      <p:sp>
        <p:nvSpPr>
          <p:cNvPr id="196" name="Shape 196"/>
          <p:cNvSpPr txBox="1"/>
          <p:nvPr>
            <p:ph idx="1" type="body"/>
          </p:nvPr>
        </p:nvSpPr>
        <p:spPr>
          <a:xfrm>
            <a:off x="116050" y="1583950"/>
            <a:ext cx="4246800" cy="413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Data Acquisition Methods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Pressure Taps</a:t>
            </a:r>
          </a:p>
          <a:p>
            <a: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Determine 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pressure drag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t/>
            </a:r>
            <a:endParaRPr sz="20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Particle Image </a:t>
            </a:r>
            <a:br>
              <a:rPr lang="en" sz="2000">
                <a:solidFill>
                  <a:srgbClr val="000000"/>
                </a:solidFill>
              </a:rPr>
            </a:br>
            <a:r>
              <a:rPr b="0" i="0" lang="en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Veloc</a:t>
            </a:r>
            <a:r>
              <a:rPr lang="en" sz="2000">
                <a:solidFill>
                  <a:srgbClr val="000000"/>
                </a:solidFill>
              </a:rPr>
              <a:t>i</a:t>
            </a:r>
            <a:r>
              <a:rPr b="0" i="0" lang="en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metry</a:t>
            </a:r>
          </a:p>
          <a:p>
            <a: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</a:pPr>
            <a:r>
              <a:rPr lang="en" sz="2000">
                <a:solidFill>
                  <a:srgbClr val="000000"/>
                </a:solidFill>
              </a:rPr>
              <a:t>Determine </a:t>
            </a:r>
            <a:br>
              <a:rPr lang="en" sz="2000">
                <a:solidFill>
                  <a:srgbClr val="000000"/>
                </a:solidFill>
              </a:rPr>
            </a:br>
            <a:r>
              <a:rPr lang="en" sz="2000">
                <a:solidFill>
                  <a:srgbClr val="000000"/>
                </a:solidFill>
              </a:rPr>
              <a:t>flow characteristics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97" name="Shape 197"/>
          <p:cNvSpPr txBox="1"/>
          <p:nvPr>
            <p:ph type="title"/>
          </p:nvPr>
        </p:nvSpPr>
        <p:spPr>
          <a:xfrm>
            <a:off x="685810" y="-29108"/>
            <a:ext cx="7772400" cy="77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Experimental Methods</a:t>
            </a:r>
          </a:p>
        </p:txBody>
      </p:sp>
      <p:pic>
        <p:nvPicPr>
          <p:cNvPr id="198" name="Shape 1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9" name="Shape 19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Shape 200"/>
          <p:cNvSpPr txBox="1"/>
          <p:nvPr/>
        </p:nvSpPr>
        <p:spPr>
          <a:xfrm>
            <a:off x="3998750" y="4853325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http://aim2.dlr.de/measurement-techniques/particle-image-velocimetry-piv/index.html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>
            <p:ph idx="3" type="body"/>
          </p:nvPr>
        </p:nvSpPr>
        <p:spPr>
          <a:xfrm>
            <a:off x="1828800" y="5709953"/>
            <a:ext cx="5486400" cy="56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/>
              <a:buNone/>
            </a:pPr>
            <a:r>
              <a:rPr b="0" i="0" lang="en" sz="1400" u="none" cap="none" strike="noStrike">
                <a:solidFill>
                  <a:srgbClr val="6F868D"/>
                </a:solidFill>
                <a:latin typeface="Verdana"/>
                <a:ea typeface="Verdana"/>
                <a:cs typeface="Verdana"/>
                <a:sym typeface="Verdana"/>
              </a:rPr>
              <a:t>Type II Glauert-Glass Airfoil Model</a:t>
            </a:r>
          </a:p>
        </p:txBody>
      </p:sp>
      <p:sp>
        <p:nvSpPr>
          <p:cNvPr id="206" name="Shape 206"/>
          <p:cNvSpPr txBox="1"/>
          <p:nvPr>
            <p:ph type="title"/>
          </p:nvPr>
        </p:nvSpPr>
        <p:spPr>
          <a:xfrm>
            <a:off x="685800" y="0"/>
            <a:ext cx="7772400" cy="71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Experimental Setup</a:t>
            </a:r>
          </a:p>
        </p:txBody>
      </p:sp>
      <p:pic>
        <p:nvPicPr>
          <p:cNvPr id="207" name="Shape 20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Capture5.PNG" id="209" name="Shape 20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66762" y="1238374"/>
            <a:ext cx="7610475" cy="4229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13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Shape 214"/>
          <p:cNvSpPr txBox="1"/>
          <p:nvPr>
            <p:ph type="title"/>
          </p:nvPr>
        </p:nvSpPr>
        <p:spPr>
          <a:xfrm>
            <a:off x="685791" y="15739"/>
            <a:ext cx="7772400" cy="685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Experimental Setup</a:t>
            </a:r>
          </a:p>
        </p:txBody>
      </p:sp>
      <p:pic>
        <p:nvPicPr>
          <p:cNvPr descr="woAFC.png" id="215" name="Shape 21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52400" y="2049814"/>
            <a:ext cx="8839199" cy="1525580"/>
          </a:xfrm>
          <a:prstGeom prst="rect">
            <a:avLst/>
          </a:prstGeom>
          <a:noFill/>
          <a:ln>
            <a:noFill/>
          </a:ln>
        </p:spPr>
      </p:pic>
      <p:pic>
        <p:nvPicPr>
          <p:cNvPr descr="wAFC.png" id="216" name="Shape 21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91225" y="3943544"/>
            <a:ext cx="8839199" cy="152558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Shape 217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8" name="Shape 218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VelocityField.gif" id="223" name="Shape 22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955050" y="1220648"/>
            <a:ext cx="4829700" cy="1885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4" name="Shape 224"/>
          <p:cNvSpPr txBox="1"/>
          <p:nvPr>
            <p:ph type="title"/>
          </p:nvPr>
        </p:nvSpPr>
        <p:spPr>
          <a:xfrm>
            <a:off x="685800" y="20397"/>
            <a:ext cx="7772400" cy="675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Experimental Setup</a:t>
            </a:r>
          </a:p>
        </p:txBody>
      </p:sp>
      <p:pic>
        <p:nvPicPr>
          <p:cNvPr id="225" name="Shape 225"/>
          <p:cNvPicPr preferRelativeResize="0"/>
          <p:nvPr/>
        </p:nvPicPr>
        <p:blipFill rotWithShape="1">
          <a:blip r:embed="rId4">
            <a:alphaModFix/>
          </a:blip>
          <a:srcRect b="23147" l="40729" r="0" t="31481"/>
          <a:stretch/>
        </p:blipFill>
        <p:spPr>
          <a:xfrm>
            <a:off x="3955050" y="3497098"/>
            <a:ext cx="4495200" cy="258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6" name="Shape 226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7" name="Shape 227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28" name="Shape 228"/>
          <p:cNvSpPr txBox="1"/>
          <p:nvPr/>
        </p:nvSpPr>
        <p:spPr>
          <a:xfrm>
            <a:off x="216300" y="2084100"/>
            <a:ext cx="3513300" cy="3993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Verdana"/>
                <a:ea typeface="Verdana"/>
                <a:cs typeface="Verdana"/>
                <a:sym typeface="Verdana"/>
              </a:rPr>
              <a:t>Fluidic Oscillators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More consistent than straight, steady jets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Verdana"/>
              <a:ea typeface="Verdana"/>
              <a:cs typeface="Verdana"/>
              <a:sym typeface="Verdana"/>
            </a:endParaRPr>
          </a:p>
          <a:p>
            <a:pPr indent="-355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Font typeface="Verdana"/>
              <a:buChar char="●"/>
            </a:pPr>
            <a:r>
              <a:rPr lang="en" sz="2000">
                <a:latin typeface="Verdana"/>
                <a:ea typeface="Verdana"/>
                <a:cs typeface="Verdana"/>
                <a:sym typeface="Verdana"/>
              </a:rPr>
              <a:t>Brings in more momentum from the free stream</a:t>
            </a:r>
          </a:p>
        </p:txBody>
      </p:sp>
      <p:sp>
        <p:nvSpPr>
          <p:cNvPr id="229" name="Shape 229"/>
          <p:cNvSpPr txBox="1"/>
          <p:nvPr/>
        </p:nvSpPr>
        <p:spPr>
          <a:xfrm>
            <a:off x="3955050" y="1751425"/>
            <a:ext cx="37296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rtl="0">
              <a:spcBef>
                <a:spcPts val="0"/>
              </a:spcBef>
              <a:buNone/>
            </a:pPr>
            <a:r>
              <a:rPr lang="en" sz="1000"/>
              <a:t>http://fd.tu-berlin.de/en/research/projects/flow-control/fluidics/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33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 txBox="1"/>
          <p:nvPr>
            <p:ph idx="1" type="body"/>
          </p:nvPr>
        </p:nvSpPr>
        <p:spPr>
          <a:xfrm>
            <a:off x="302825" y="1619875"/>
            <a:ext cx="3130800" cy="394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000000"/>
                </a:solidFill>
              </a:rPr>
              <a:t>Feasibility of</a:t>
            </a:r>
            <a:br>
              <a:rPr lang="en" sz="2400">
                <a:solidFill>
                  <a:srgbClr val="000000"/>
                </a:solidFill>
              </a:rPr>
            </a:br>
            <a:r>
              <a:rPr lang="en" sz="2400">
                <a:solidFill>
                  <a:srgbClr val="000000"/>
                </a:solidFill>
              </a:rPr>
              <a:t>Fluidic Oscillators</a:t>
            </a:r>
          </a:p>
          <a:p>
            <a: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000000"/>
              </a:solidFill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Brings more momentum into the boundary layer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F868D"/>
              </a:buClr>
              <a:buSzPct val="25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000000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●"/>
            </a:pPr>
            <a:r>
              <a:rPr b="0" i="0" lang="en" sz="2000" u="none" cap="none" strike="noStrike">
                <a:solidFill>
                  <a:srgbClr val="000000"/>
                </a:solidFill>
                <a:latin typeface="Verdana"/>
                <a:ea typeface="Verdana"/>
                <a:cs typeface="Verdana"/>
                <a:sym typeface="Verdana"/>
              </a:rPr>
              <a:t>More complicated and costly to manufacture</a:t>
            </a:r>
          </a:p>
        </p:txBody>
      </p:sp>
      <p:sp>
        <p:nvSpPr>
          <p:cNvPr id="235" name="Shape 235"/>
          <p:cNvSpPr txBox="1"/>
          <p:nvPr>
            <p:ph type="title"/>
          </p:nvPr>
        </p:nvSpPr>
        <p:spPr>
          <a:xfrm>
            <a:off x="685800" y="21297"/>
            <a:ext cx="7772400" cy="67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Experimental Setup</a:t>
            </a:r>
          </a:p>
        </p:txBody>
      </p:sp>
      <p:pic>
        <p:nvPicPr>
          <p:cNvPr id="236" name="Shape 236"/>
          <p:cNvPicPr preferRelativeResize="0"/>
          <p:nvPr/>
        </p:nvPicPr>
        <p:blipFill rotWithShape="1">
          <a:blip r:embed="rId3">
            <a:alphaModFix/>
          </a:blip>
          <a:srcRect b="0" l="49851" r="0" t="0"/>
          <a:stretch/>
        </p:blipFill>
        <p:spPr>
          <a:xfrm>
            <a:off x="4281417" y="1158700"/>
            <a:ext cx="3982732" cy="277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7" name="Shape 237"/>
          <p:cNvPicPr preferRelativeResize="0"/>
          <p:nvPr/>
        </p:nvPicPr>
        <p:blipFill rotWithShape="1">
          <a:blip r:embed="rId3">
            <a:alphaModFix/>
          </a:blip>
          <a:srcRect b="0" l="0" r="49852" t="0"/>
          <a:stretch/>
        </p:blipFill>
        <p:spPr>
          <a:xfrm>
            <a:off x="4281417" y="3659200"/>
            <a:ext cx="3982732" cy="277354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8" name="Shape 23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39" name="Shape 23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4" name="Shape 244"/>
          <p:cNvPicPr preferRelativeResize="0"/>
          <p:nvPr/>
        </p:nvPicPr>
        <p:blipFill rotWithShape="1">
          <a:blip r:embed="rId3">
            <a:alphaModFix/>
          </a:blip>
          <a:srcRect b="9583" l="0" r="0" t="0"/>
          <a:stretch/>
        </p:blipFill>
        <p:spPr>
          <a:xfrm>
            <a:off x="23300" y="1793825"/>
            <a:ext cx="4476823" cy="3196299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Shape 245"/>
          <p:cNvSpPr txBox="1"/>
          <p:nvPr>
            <p:ph type="title"/>
          </p:nvPr>
        </p:nvSpPr>
        <p:spPr>
          <a:xfrm>
            <a:off x="685810" y="-29108"/>
            <a:ext cx="7772400" cy="77489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C234B"/>
              </a:buClr>
              <a:buSzPct val="25000"/>
              <a:buFont typeface="Verdana"/>
              <a:buNone/>
            </a:pPr>
            <a:r>
              <a:rPr b="1" i="0" lang="en" sz="3000" u="none" cap="none" strike="noStrike">
                <a:solidFill>
                  <a:srgbClr val="0C234B"/>
                </a:solidFill>
                <a:latin typeface="Verdana"/>
                <a:ea typeface="Verdana"/>
                <a:cs typeface="Verdana"/>
                <a:sym typeface="Verdana"/>
              </a:rPr>
              <a:t>Pressure Data Results</a:t>
            </a:r>
          </a:p>
        </p:txBody>
      </p:sp>
      <p:pic>
        <p:nvPicPr>
          <p:cNvPr id="246" name="Shape 246"/>
          <p:cNvPicPr preferRelativeResize="0"/>
          <p:nvPr/>
        </p:nvPicPr>
        <p:blipFill rotWithShape="1">
          <a:blip r:embed="rId4">
            <a:alphaModFix/>
          </a:blip>
          <a:srcRect b="8003" l="0" r="0" t="0"/>
          <a:stretch/>
        </p:blipFill>
        <p:spPr>
          <a:xfrm>
            <a:off x="4367950" y="1678724"/>
            <a:ext cx="4752600" cy="3357900"/>
          </a:xfrm>
          <a:prstGeom prst="rect">
            <a:avLst/>
          </a:prstGeom>
          <a:noFill/>
          <a:ln>
            <a:noFill/>
          </a:ln>
        </p:spPr>
      </p:pic>
      <p:sp>
        <p:nvSpPr>
          <p:cNvPr id="247" name="Shape 247"/>
          <p:cNvSpPr txBox="1"/>
          <p:nvPr/>
        </p:nvSpPr>
        <p:spPr>
          <a:xfrm>
            <a:off x="1629021" y="5382041"/>
            <a:ext cx="1208999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Steady Jets</a:t>
            </a:r>
          </a:p>
        </p:txBody>
      </p:sp>
      <p:sp>
        <p:nvSpPr>
          <p:cNvPr id="248" name="Shape 248"/>
          <p:cNvSpPr txBox="1"/>
          <p:nvPr/>
        </p:nvSpPr>
        <p:spPr>
          <a:xfrm>
            <a:off x="5863875" y="5382041"/>
            <a:ext cx="1790100" cy="740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r>
              <a:rPr b="1" i="0" lang="en" sz="1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Fluidic Oscillators</a:t>
            </a:r>
          </a:p>
        </p:txBody>
      </p:sp>
      <p:pic>
        <p:nvPicPr>
          <p:cNvPr id="249" name="Shape 249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8296724" y="7"/>
            <a:ext cx="536100" cy="716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0" name="Shape 250"/>
          <p:cNvPicPr preferRelativeResize="0"/>
          <p:nvPr/>
        </p:nvPicPr>
        <p:blipFill rotWithShape="1">
          <a:blip r:embed="rId6">
            <a:alphaModFix/>
          </a:blip>
          <a:srcRect b="0" l="0" r="0" t="0"/>
          <a:stretch/>
        </p:blipFill>
        <p:spPr>
          <a:xfrm>
            <a:off x="116046" y="6078007"/>
            <a:ext cx="863400" cy="716700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Shape 251"/>
          <p:cNvSpPr txBox="1"/>
          <p:nvPr/>
        </p:nvSpPr>
        <p:spPr>
          <a:xfrm>
            <a:off x="1202800" y="4990125"/>
            <a:ext cx="60615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Experimental Study of Discrete Jet Forcing for Flow Separation 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Control On</a:t>
            </a: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 a Wall Mounted Hump</a:t>
            </a:r>
          </a:p>
          <a:p>
            <a:pPr lvl="0" rtl="0" algn="ctr">
              <a:spcBef>
                <a:spcPts val="0"/>
              </a:spcBef>
              <a:buNone/>
            </a:pPr>
            <a:r>
              <a:rPr lang="en" sz="1000">
                <a:solidFill>
                  <a:schemeClr val="dk1"/>
                </a:solidFill>
                <a:highlight>
                  <a:srgbClr val="FFFFFF"/>
                </a:highlight>
              </a:rPr>
              <a:t>David Borgmann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BLI_Boeing_Littl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